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9" r:id="rId2"/>
    <p:sldId id="303" r:id="rId3"/>
    <p:sldId id="30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 Alexis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501E-0F93-4B79-A5F8-E1E886991A5C}" type="datetimeFigureOut">
              <a:rPr lang="fr-FR" smtClean="0"/>
              <a:t>27/05/2016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7094-808A-4FCB-8072-5731591D17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4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43178-F47E-43C6-8D35-EEF6CE01EC3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53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7094-808A-4FCB-8072-5731591D171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171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lang="fr-FR" sz="1400">
                <a:effectLst/>
              </a:defRPr>
            </a:lvl1pPr>
          </a:lstStyle>
          <a:p>
            <a:r>
              <a:rPr lang="en-US" sz="1200" b="1" dirty="0" smtClean="0">
                <a:effectLst/>
                <a:latin typeface="Times New Roman"/>
                <a:ea typeface="Calibri"/>
                <a:cs typeface="Times New Roman"/>
              </a:rPr>
              <a:t>Instruments of France’s State Policy Supporting Cross-border Co-operation in Research, Higher Education and Innovation</a:t>
            </a:r>
            <a:endParaRPr lang="fr-FR" sz="12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April 9th 2015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" y="6039044"/>
            <a:ext cx="1147843" cy="8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0537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608203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28544"/>
      </p:ext>
    </p:extLst>
  </p:cSld>
  <p:clrMapOvr>
    <a:masterClrMapping/>
  </p:clrMapOvr>
  <p:transition spd="slow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401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104250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549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81439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81126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14032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93560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68097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23464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D01E36-459B-4158-B43C-0A4E89BE47BA}" type="datetimeFigureOut">
              <a:rPr lang="fr-FR" smtClean="0"/>
              <a:pPr/>
              <a:t>27/05/2016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C7BC779-96E8-4591-B0B4-DFBAB215CD6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" y="6039044"/>
            <a:ext cx="1147843" cy="8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3742184" cy="1927225"/>
          </a:xfrm>
        </p:spPr>
        <p:txBody>
          <a:bodyPr/>
          <a:lstStyle/>
          <a:p>
            <a:r>
              <a:rPr lang="en-US" sz="2800" b="1" dirty="0" smtClean="0"/>
              <a:t>La </a:t>
            </a:r>
            <a:r>
              <a:rPr lang="en-US" sz="2800" b="1" dirty="0" err="1" smtClean="0"/>
              <a:t>coopération</a:t>
            </a:r>
            <a:r>
              <a:rPr lang="en-US" sz="2800" b="1" dirty="0" smtClean="0"/>
              <a:t> franco-russe en science et innovation</a:t>
            </a:r>
            <a:endParaRPr lang="fr-FR" sz="2800" b="1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3886200" cy="1752600"/>
          </a:xfrm>
        </p:spPr>
        <p:txBody>
          <a:bodyPr>
            <a:noAutofit/>
          </a:bodyPr>
          <a:lstStyle/>
          <a:p>
            <a:r>
              <a:rPr lang="fr-F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Rostov-sur-le-Don</a:t>
            </a:r>
            <a:endParaRPr lang="fr-FR" sz="13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mai 2016</a:t>
            </a:r>
          </a:p>
          <a:p>
            <a:endParaRPr lang="fr-FR" sz="13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fr-FR" sz="1300" dirty="0"/>
          </a:p>
          <a:p>
            <a:r>
              <a:rPr lang="fr-FR" sz="1300" b="1" dirty="0" smtClean="0">
                <a:solidFill>
                  <a:schemeClr val="tx1"/>
                </a:solidFill>
              </a:rPr>
              <a:t>Aurélien LEYNET</a:t>
            </a:r>
          </a:p>
          <a:p>
            <a:r>
              <a:rPr lang="fr-FR" sz="1300" b="1" dirty="0" smtClean="0">
                <a:solidFill>
                  <a:schemeClr val="tx1"/>
                </a:solidFill>
              </a:rPr>
              <a:t>Attaché pour la science et la technologie</a:t>
            </a:r>
          </a:p>
          <a:p>
            <a:r>
              <a:rPr lang="fr-FR" sz="1300" b="1" dirty="0" smtClean="0">
                <a:solidFill>
                  <a:schemeClr val="tx1"/>
                </a:solidFill>
              </a:rPr>
              <a:t>Ambassade de France en Russie</a:t>
            </a:r>
            <a:endParaRPr lang="fr-FR" sz="1300" b="1" dirty="0">
              <a:solidFill>
                <a:schemeClr val="tx1"/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572000" y="3505200"/>
            <a:ext cx="396044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Ростов-на-Дону</a:t>
            </a:r>
            <a:endParaRPr lang="fr-FR" sz="13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fr-F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</a:t>
            </a:r>
            <a:r>
              <a:rPr lang="fr-FR" sz="13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мая</a:t>
            </a:r>
            <a:r>
              <a:rPr lang="fr-FR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2016</a:t>
            </a:r>
          </a:p>
          <a:p>
            <a:pPr algn="r"/>
            <a:endParaRPr lang="fr-FR" sz="13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fr-FR" sz="1300" dirty="0" smtClean="0"/>
          </a:p>
          <a:p>
            <a:pPr algn="r"/>
            <a:r>
              <a:rPr lang="fr-FR" sz="1300" b="1" dirty="0" err="1" smtClean="0">
                <a:solidFill>
                  <a:schemeClr val="tx1"/>
                </a:solidFill>
              </a:rPr>
              <a:t>Орельен</a:t>
            </a:r>
            <a:r>
              <a:rPr lang="fr-FR" sz="1300" b="1" dirty="0" smtClean="0">
                <a:solidFill>
                  <a:schemeClr val="tx1"/>
                </a:solidFill>
              </a:rPr>
              <a:t> ЛЕНЭ</a:t>
            </a:r>
          </a:p>
          <a:p>
            <a:pPr algn="r"/>
            <a:r>
              <a:rPr lang="ru-RU" sz="1300" b="1" dirty="0">
                <a:solidFill>
                  <a:schemeClr val="tx1"/>
                </a:solidFill>
              </a:rPr>
              <a:t>Атташе по науке и </a:t>
            </a:r>
            <a:r>
              <a:rPr lang="ru-RU" sz="1300" b="1" dirty="0" smtClean="0">
                <a:solidFill>
                  <a:schemeClr val="tx1"/>
                </a:solidFill>
              </a:rPr>
              <a:t>технологиям</a:t>
            </a:r>
            <a:endParaRPr lang="fr-FR" sz="13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300" b="1" dirty="0">
                <a:solidFill>
                  <a:schemeClr val="tx1"/>
                </a:solidFill>
              </a:rPr>
              <a:t>Посольство Франции в </a:t>
            </a:r>
            <a:r>
              <a:rPr lang="ru-RU" sz="1300" b="1" dirty="0" smtClean="0">
                <a:solidFill>
                  <a:schemeClr val="tx1"/>
                </a:solidFill>
              </a:rPr>
              <a:t>России</a:t>
            </a:r>
            <a:endParaRPr lang="fr-FR" sz="1300" b="1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46240" y="332656"/>
            <a:ext cx="3886200" cy="29661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fr-FR" sz="1400" kern="1200" spc="-100" baseline="0"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b="1" dirty="0" err="1" smtClean="0"/>
              <a:t>Франко-российское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сотрудничество</a:t>
            </a:r>
            <a:r>
              <a:rPr lang="fr-FR" sz="2800" b="1" dirty="0" smtClean="0"/>
              <a:t> в </a:t>
            </a:r>
            <a:r>
              <a:rPr lang="fr-FR" sz="2800" b="1" dirty="0" err="1" smtClean="0"/>
              <a:t>области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науки</a:t>
            </a:r>
            <a:r>
              <a:rPr lang="fr-FR" sz="2800" b="1" dirty="0" smtClean="0"/>
              <a:t> и </a:t>
            </a:r>
            <a:r>
              <a:rPr lang="fr-FR" sz="2800" b="1" dirty="0" err="1" smtClean="0"/>
              <a:t>инновации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0097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6147817"/>
            <a:ext cx="1187624" cy="710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474456"/>
            <a:ext cx="3348000" cy="2746632"/>
          </a:xfrm>
        </p:spPr>
        <p:txBody>
          <a:bodyPr numCol="1">
            <a:normAutofit/>
          </a:bodyPr>
          <a:lstStyle/>
          <a:p>
            <a:pPr marL="0" indent="0" algn="r">
              <a:spcBef>
                <a:spcPts val="1000"/>
              </a:spcBef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20 ans de coopération</a:t>
            </a:r>
            <a:br>
              <a:rPr lang="fr-FR" sz="2000" dirty="0" smtClean="0">
                <a:solidFill>
                  <a:schemeClr val="accent1"/>
                </a:solidFill>
              </a:rPr>
            </a:br>
            <a:r>
              <a:rPr lang="fr-FR" sz="2000" dirty="0" smtClean="0">
                <a:solidFill>
                  <a:schemeClr val="accent1"/>
                </a:solidFill>
              </a:rPr>
              <a:t> entre le CNRS et le RFFI</a:t>
            </a:r>
          </a:p>
          <a:p>
            <a:pPr marL="0" indent="0" algn="r">
              <a:spcBef>
                <a:spcPts val="1000"/>
              </a:spcBef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10 ans de coopération</a:t>
            </a:r>
            <a:br>
              <a:rPr lang="fr-FR" sz="2000" dirty="0" smtClean="0">
                <a:solidFill>
                  <a:schemeClr val="accent1"/>
                </a:solidFill>
              </a:rPr>
            </a:br>
            <a:r>
              <a:rPr lang="fr-FR" sz="2000" dirty="0" smtClean="0">
                <a:solidFill>
                  <a:schemeClr val="accent1"/>
                </a:solidFill>
              </a:rPr>
              <a:t>entre la FMSH et le RGNF</a:t>
            </a:r>
          </a:p>
          <a:p>
            <a:pPr marL="0" indent="0" algn="r">
              <a:spcBef>
                <a:spcPts val="1000"/>
              </a:spcBef>
              <a:buNone/>
            </a:pPr>
            <a:r>
              <a:rPr lang="fr-FR" sz="2000" dirty="0" smtClean="0">
                <a:solidFill>
                  <a:schemeClr val="accent1"/>
                </a:solidFill>
              </a:rPr>
              <a:t>10 </a:t>
            </a:r>
            <a:r>
              <a:rPr lang="fr-FR" sz="2000" dirty="0" smtClean="0">
                <a:solidFill>
                  <a:schemeClr val="accent1"/>
                </a:solidFill>
              </a:rPr>
              <a:t>ans du </a:t>
            </a:r>
            <a:r>
              <a:rPr lang="fr-FR" sz="2000" dirty="0" smtClean="0">
                <a:solidFill>
                  <a:schemeClr val="accent1"/>
                </a:solidFill>
              </a:rPr>
              <a:t>laboratoire de mathématique Poncelet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96136" y="1474456"/>
            <a:ext cx="3347864" cy="2746632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20 </a:t>
            </a:r>
            <a:r>
              <a:rPr lang="ru-RU" sz="2000" dirty="0">
                <a:solidFill>
                  <a:schemeClr val="accent2"/>
                </a:solidFill>
              </a:rPr>
              <a:t>лет сотрудничества между CNRS и РФФИ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sz="2000" dirty="0">
                <a:solidFill>
                  <a:schemeClr val="accent2"/>
                </a:solidFill>
              </a:rPr>
              <a:t>10 лет сотрудничества между FMSH и РГНФ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10</a:t>
            </a:r>
            <a:r>
              <a:rPr lang="fr-FR" sz="2000" dirty="0" smtClean="0">
                <a:solidFill>
                  <a:schemeClr val="accent2"/>
                </a:solidFill>
              </a:rPr>
              <a:t>-</a:t>
            </a:r>
            <a:r>
              <a:rPr lang="ru-RU" sz="2000" dirty="0" smtClean="0">
                <a:solidFill>
                  <a:schemeClr val="accent2"/>
                </a:solidFill>
              </a:rPr>
              <a:t>лет</a:t>
            </a:r>
            <a:r>
              <a:rPr lang="fr-FR" sz="2000" dirty="0" err="1" smtClean="0">
                <a:solidFill>
                  <a:schemeClr val="accent2"/>
                </a:solidFill>
              </a:rPr>
              <a:t>ие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математической </a:t>
            </a:r>
            <a:r>
              <a:rPr lang="ru-RU" sz="2000" dirty="0">
                <a:solidFill>
                  <a:schemeClr val="accent2"/>
                </a:solidFill>
              </a:rPr>
              <a:t>лаборатории им. </a:t>
            </a:r>
            <a:r>
              <a:rPr lang="ru-RU" sz="2000" dirty="0" err="1">
                <a:solidFill>
                  <a:schemeClr val="accent2"/>
                </a:solidFill>
              </a:rPr>
              <a:t>Понселе</a:t>
            </a:r>
            <a:endParaRPr lang="ru-RU" sz="2000" dirty="0">
              <a:solidFill>
                <a:schemeClr val="accent2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endParaRPr lang="fr-FR" sz="20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85499"/>
            <a:ext cx="44999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dirty="0">
                <a:solidFill>
                  <a:schemeClr val="accent1"/>
                </a:solidFill>
              </a:rPr>
              <a:t>50 ans de coopération </a:t>
            </a:r>
            <a:r>
              <a:rPr lang="fr-FR" sz="2000" dirty="0" smtClean="0">
                <a:solidFill>
                  <a:schemeClr val="accent1"/>
                </a:solidFill>
              </a:rPr>
              <a:t>en </a:t>
            </a:r>
            <a:r>
              <a:rPr lang="fr-FR" sz="2000" dirty="0">
                <a:solidFill>
                  <a:schemeClr val="accent1"/>
                </a:solidFill>
              </a:rPr>
              <a:t>science, technologie et espace depuis la visite du g</a:t>
            </a:r>
            <a:r>
              <a:rPr lang="fr-FR" sz="2000" u="sng" baseline="30000" dirty="0">
                <a:solidFill>
                  <a:schemeClr val="accent1"/>
                </a:solidFill>
              </a:rPr>
              <a:t>al</a:t>
            </a:r>
            <a:r>
              <a:rPr lang="fr-FR" sz="2000" dirty="0">
                <a:solidFill>
                  <a:schemeClr val="accent1"/>
                </a:solidFill>
              </a:rPr>
              <a:t> de Gaulle en URSS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9992" y="385499"/>
            <a:ext cx="4644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dirty="0">
                <a:solidFill>
                  <a:schemeClr val="accent2"/>
                </a:solidFill>
              </a:rPr>
              <a:t>50 лет </a:t>
            </a:r>
            <a:r>
              <a:rPr lang="fr-FR" sz="2000" dirty="0" err="1" smtClean="0">
                <a:solidFill>
                  <a:schemeClr val="accent2"/>
                </a:solidFill>
              </a:rPr>
              <a:t>научно-технологического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 smtClean="0">
                <a:solidFill>
                  <a:schemeClr val="accent2"/>
                </a:solidFill>
              </a:rPr>
              <a:t>и </a:t>
            </a:r>
            <a:r>
              <a:rPr lang="fr-FR" sz="2000" spc="-80" dirty="0" err="1" smtClean="0">
                <a:solidFill>
                  <a:schemeClr val="accent2"/>
                </a:solidFill>
              </a:rPr>
              <a:t>космического</a:t>
            </a:r>
            <a:r>
              <a:rPr lang="fr-FR" sz="2000" spc="-80" dirty="0" smtClean="0">
                <a:solidFill>
                  <a:schemeClr val="accent2"/>
                </a:solidFill>
              </a:rPr>
              <a:t> </a:t>
            </a:r>
            <a:r>
              <a:rPr lang="ru-RU" sz="2000" spc="-80" dirty="0" smtClean="0">
                <a:solidFill>
                  <a:schemeClr val="accent2"/>
                </a:solidFill>
              </a:rPr>
              <a:t>сотрудничества </a:t>
            </a:r>
            <a:r>
              <a:rPr lang="fr-FR" sz="2000" spc="-80" dirty="0" smtClean="0">
                <a:solidFill>
                  <a:schemeClr val="accent2"/>
                </a:solidFill>
              </a:rPr>
              <a:t>с </a:t>
            </a:r>
            <a:r>
              <a:rPr lang="fr-FR" sz="2000" spc="-80" dirty="0" err="1" smtClean="0">
                <a:solidFill>
                  <a:schemeClr val="accent2"/>
                </a:solidFill>
              </a:rPr>
              <a:t>момента</a:t>
            </a:r>
            <a:r>
              <a:rPr lang="fr-FR" sz="2000" spc="-80" dirty="0" smtClean="0">
                <a:solidFill>
                  <a:schemeClr val="accent2"/>
                </a:solidFill>
              </a:rPr>
              <a:t> </a:t>
            </a:r>
            <a:r>
              <a:rPr lang="fr-FR" sz="2000" dirty="0" err="1">
                <a:solidFill>
                  <a:schemeClr val="accent2"/>
                </a:solidFill>
              </a:rPr>
              <a:t>визита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 err="1">
                <a:solidFill>
                  <a:schemeClr val="accent2"/>
                </a:solidFill>
              </a:rPr>
              <a:t>генерала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 err="1">
                <a:solidFill>
                  <a:schemeClr val="accent2"/>
                </a:solidFill>
              </a:rPr>
              <a:t>де</a:t>
            </a:r>
            <a:r>
              <a:rPr lang="fr-FR" sz="2000" dirty="0">
                <a:solidFill>
                  <a:schemeClr val="accent2"/>
                </a:solidFill>
              </a:rPr>
              <a:t> </a:t>
            </a:r>
            <a:r>
              <a:rPr lang="fr-FR" sz="2000" dirty="0" err="1">
                <a:solidFill>
                  <a:schemeClr val="accent2"/>
                </a:solidFill>
              </a:rPr>
              <a:t>Голля</a:t>
            </a:r>
            <a:r>
              <a:rPr lang="fr-FR" sz="2000" dirty="0">
                <a:solidFill>
                  <a:schemeClr val="accent2"/>
                </a:solidFill>
              </a:rPr>
              <a:t> в СССР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" y="3271225"/>
            <a:ext cx="5714257" cy="36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SCAC-SST\50 ans\Logos\Logo FINAL\50_logo_2016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57" y="1558078"/>
            <a:ext cx="1527488" cy="23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9"/>
          <a:stretch/>
        </p:blipFill>
        <p:spPr bwMode="auto">
          <a:xfrm>
            <a:off x="5003332" y="4293096"/>
            <a:ext cx="4140668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6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contenu 3"/>
          <p:cNvSpPr txBox="1">
            <a:spLocks/>
          </p:cNvSpPr>
          <p:nvPr/>
        </p:nvSpPr>
        <p:spPr>
          <a:xfrm>
            <a:off x="4572000" y="3573016"/>
            <a:ext cx="4572000" cy="2409274"/>
          </a:xfrm>
          <a:prstGeom prst="rect">
            <a:avLst/>
          </a:prstGeom>
        </p:spPr>
        <p:txBody>
          <a:bodyPr vert="horz" lIns="46800" tIns="46800" rIns="0" bIns="4680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Механизмы финансирования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700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ознакомительные командировки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совместные аспирантуры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научные визиты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партнёрские программы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совместные лаборатории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европейские проекты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поддержка инноваций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u="sng" spc="300" dirty="0" smtClean="0">
                <a:solidFill>
                  <a:schemeClr val="accent2"/>
                </a:solidFill>
              </a:rPr>
              <a:t>www.ambafrance-ru.org/ST-ru</a:t>
            </a:r>
            <a:endParaRPr lang="ru-RU" sz="1800" u="sng" spc="300" dirty="0">
              <a:solidFill>
                <a:schemeClr val="accent2"/>
              </a:solidFill>
            </a:endParaRPr>
          </a:p>
        </p:txBody>
      </p:sp>
      <p:sp>
        <p:nvSpPr>
          <p:cNvPr id="62" name="Espace réservé du contenu 3"/>
          <p:cNvSpPr txBox="1">
            <a:spLocks/>
          </p:cNvSpPr>
          <p:nvPr/>
        </p:nvSpPr>
        <p:spPr>
          <a:xfrm>
            <a:off x="4192" y="3573016"/>
            <a:ext cx="4567808" cy="2695226"/>
          </a:xfrm>
          <a:prstGeom prst="rect">
            <a:avLst/>
          </a:prstGeom>
        </p:spPr>
        <p:txBody>
          <a:bodyPr vert="horz" lIns="0" tIns="46800" rIns="46800" bIns="4680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Outils de financement</a:t>
            </a:r>
          </a:p>
          <a:p>
            <a:pPr marL="0" indent="0" algn="r">
              <a:spcBef>
                <a:spcPts val="0"/>
              </a:spcBef>
              <a:buNone/>
            </a:pPr>
            <a:endParaRPr lang="fr-FR" sz="700" dirty="0" smtClean="0">
              <a:solidFill>
                <a:schemeClr val="tx2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missions exploratoires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thèses </a:t>
            </a:r>
            <a:r>
              <a:rPr lang="fr-FR" sz="1800" dirty="0">
                <a:solidFill>
                  <a:schemeClr val="tx2"/>
                </a:solidFill>
              </a:rPr>
              <a:t>en </a:t>
            </a:r>
            <a:r>
              <a:rPr lang="fr-FR" sz="1800" dirty="0" err="1" smtClean="0">
                <a:solidFill>
                  <a:schemeClr val="tx2"/>
                </a:solidFill>
              </a:rPr>
              <a:t>co-tutelles</a:t>
            </a:r>
            <a:endParaRPr lang="fr-FR" sz="1800" dirty="0" smtClean="0">
              <a:solidFill>
                <a:schemeClr val="tx2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séjours scientifiques </a:t>
            </a:r>
            <a:endParaRPr lang="fr-FR" sz="1800" dirty="0">
              <a:solidFill>
                <a:schemeClr val="tx2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dirty="0">
                <a:solidFill>
                  <a:schemeClr val="tx2"/>
                </a:solidFill>
              </a:rPr>
              <a:t>partenariats de recherche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laboratoires </a:t>
            </a:r>
            <a:r>
              <a:rPr lang="fr-FR" sz="1800" dirty="0">
                <a:solidFill>
                  <a:schemeClr val="tx2"/>
                </a:solidFill>
              </a:rPr>
              <a:t>communs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dirty="0">
                <a:solidFill>
                  <a:schemeClr val="tx2"/>
                </a:solidFill>
              </a:rPr>
              <a:t>projets européens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dirty="0">
                <a:solidFill>
                  <a:schemeClr val="tx2"/>
                </a:solidFill>
              </a:rPr>
              <a:t>aide </a:t>
            </a:r>
            <a:r>
              <a:rPr lang="fr-FR" sz="1800" dirty="0" smtClean="0">
                <a:solidFill>
                  <a:schemeClr val="tx2"/>
                </a:solidFill>
              </a:rPr>
              <a:t>à l’innovation</a:t>
            </a:r>
            <a:endParaRPr lang="fr-FR" sz="1800" dirty="0">
              <a:solidFill>
                <a:schemeClr val="tx2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fr-FR" sz="1800" u="sng" spc="300" dirty="0">
                <a:solidFill>
                  <a:schemeClr val="tx2"/>
                </a:solidFill>
              </a:rPr>
              <a:t>www.ambafrance-ru.org/ST</a:t>
            </a:r>
          </a:p>
        </p:txBody>
      </p:sp>
      <p:sp>
        <p:nvSpPr>
          <p:cNvPr id="64" name="Espace réservé du contenu 3"/>
          <p:cNvSpPr txBox="1">
            <a:spLocks/>
          </p:cNvSpPr>
          <p:nvPr/>
        </p:nvSpPr>
        <p:spPr>
          <a:xfrm>
            <a:off x="4572000" y="371654"/>
            <a:ext cx="4572000" cy="2409274"/>
          </a:xfrm>
          <a:prstGeom prst="rect">
            <a:avLst/>
          </a:prstGeom>
        </p:spPr>
        <p:txBody>
          <a:bodyPr vert="horz" lIns="46800" tIns="46800" rIns="0" bIns="4680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2015 год</a:t>
            </a:r>
          </a:p>
          <a:p>
            <a:pPr marL="0" indent="0">
              <a:buNone/>
            </a:pPr>
            <a:endParaRPr lang="ru-RU" sz="7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Франция – 3</a:t>
            </a:r>
            <a:r>
              <a:rPr lang="ru-RU" sz="1800" baseline="30000" dirty="0" smtClean="0">
                <a:solidFill>
                  <a:schemeClr val="accent2"/>
                </a:solidFill>
              </a:rPr>
              <a:t>-й</a:t>
            </a:r>
            <a:r>
              <a:rPr lang="ru-RU" sz="1800" dirty="0" smtClean="0">
                <a:solidFill>
                  <a:schemeClr val="accent2"/>
                </a:solidFill>
              </a:rPr>
              <a:t> научный партнёр России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Россия – 14</a:t>
            </a:r>
            <a:r>
              <a:rPr lang="ru-RU" sz="1800" baseline="30000" dirty="0" smtClean="0">
                <a:solidFill>
                  <a:schemeClr val="accent2"/>
                </a:solidFill>
              </a:rPr>
              <a:t>-й</a:t>
            </a:r>
            <a:r>
              <a:rPr lang="ru-RU" sz="1800" dirty="0" smtClean="0">
                <a:solidFill>
                  <a:schemeClr val="accent2"/>
                </a:solidFill>
              </a:rPr>
              <a:t> партнёр Франции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1 400 совместных научных публикаций</a:t>
            </a:r>
          </a:p>
          <a:p>
            <a:pPr marL="0" indent="0">
              <a:buNone/>
            </a:pPr>
            <a:r>
              <a:rPr lang="ru-RU" sz="1800" spc="-30" dirty="0" smtClean="0">
                <a:solidFill>
                  <a:schemeClr val="accent2"/>
                </a:solidFill>
              </a:rPr>
              <a:t>Смешанный комитет по </a:t>
            </a:r>
            <a:r>
              <a:rPr lang="ru-RU" sz="1800" spc="-30" dirty="0" err="1" smtClean="0">
                <a:solidFill>
                  <a:schemeClr val="accent2"/>
                </a:solidFill>
              </a:rPr>
              <a:t>н</a:t>
            </a:r>
            <a:r>
              <a:rPr lang="ru-RU" sz="1200" spc="-30" dirty="0" err="1" smtClean="0">
                <a:solidFill>
                  <a:schemeClr val="accent2"/>
                </a:solidFill>
              </a:rPr>
              <a:t>&amp;</a:t>
            </a:r>
            <a:r>
              <a:rPr lang="ru-RU" sz="1800" spc="-30" dirty="0" err="1" smtClean="0">
                <a:solidFill>
                  <a:schemeClr val="accent2"/>
                </a:solidFill>
              </a:rPr>
              <a:t>т</a:t>
            </a:r>
            <a:r>
              <a:rPr lang="ru-RU" sz="1800" spc="-30" dirty="0" smtClean="0">
                <a:solidFill>
                  <a:schemeClr val="accent2"/>
                </a:solidFill>
              </a:rPr>
              <a:t> сотрудничеству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Взаимное признание дипломов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Отсутствие случаев отказа в долгосрочных визах учёным</a:t>
            </a:r>
            <a:endParaRPr lang="ru-RU" sz="1800" dirty="0" smtClean="0">
              <a:solidFill>
                <a:schemeClr val="accent2"/>
              </a:solidFill>
            </a:endParaRPr>
          </a:p>
        </p:txBody>
      </p:sp>
      <p:sp>
        <p:nvSpPr>
          <p:cNvPr id="65" name="Espace réservé du contenu 3"/>
          <p:cNvSpPr txBox="1">
            <a:spLocks/>
          </p:cNvSpPr>
          <p:nvPr/>
        </p:nvSpPr>
        <p:spPr>
          <a:xfrm>
            <a:off x="4192" y="371654"/>
            <a:ext cx="4567808" cy="2772170"/>
          </a:xfrm>
          <a:prstGeom prst="rect">
            <a:avLst/>
          </a:prstGeom>
        </p:spPr>
        <p:txBody>
          <a:bodyPr vert="horz" lIns="0" tIns="46800" rIns="46800" bIns="4680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année 2015</a:t>
            </a:r>
          </a:p>
          <a:p>
            <a:pPr marL="0" indent="0" algn="r">
              <a:buNone/>
            </a:pPr>
            <a:endParaRPr lang="fr-FR" sz="700" dirty="0" smtClean="0">
              <a:solidFill>
                <a:schemeClr val="tx2"/>
              </a:solidFill>
            </a:endParaRPr>
          </a:p>
          <a:p>
            <a:pPr marL="0" indent="0" algn="r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France : 3</a:t>
            </a:r>
            <a:r>
              <a:rPr lang="fr-FR" sz="1800" baseline="30000" dirty="0" smtClean="0">
                <a:solidFill>
                  <a:schemeClr val="tx2"/>
                </a:solidFill>
              </a:rPr>
              <a:t>e</a:t>
            </a:r>
            <a:r>
              <a:rPr lang="fr-FR" sz="1800" dirty="0" smtClean="0">
                <a:solidFill>
                  <a:schemeClr val="tx2"/>
                </a:solidFill>
              </a:rPr>
              <a:t> partenaire sc. de la Russie</a:t>
            </a:r>
          </a:p>
          <a:p>
            <a:pPr marL="0" indent="0" algn="r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Russie : 14</a:t>
            </a:r>
            <a:r>
              <a:rPr lang="fr-FR" sz="1800" baseline="30000" dirty="0" smtClean="0">
                <a:solidFill>
                  <a:schemeClr val="tx2"/>
                </a:solidFill>
              </a:rPr>
              <a:t>e</a:t>
            </a:r>
            <a:r>
              <a:rPr lang="fr-FR" sz="1800" dirty="0" smtClean="0">
                <a:solidFill>
                  <a:schemeClr val="tx2"/>
                </a:solidFill>
              </a:rPr>
              <a:t> partenaire sc. de la France</a:t>
            </a:r>
          </a:p>
          <a:p>
            <a:pPr marL="0" indent="0" algn="r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1 400 </a:t>
            </a:r>
            <a:r>
              <a:rPr lang="fr-FR" sz="1800" dirty="0" err="1" smtClean="0">
                <a:solidFill>
                  <a:schemeClr val="tx2"/>
                </a:solidFill>
              </a:rPr>
              <a:t>co</a:t>
            </a:r>
            <a:r>
              <a:rPr lang="fr-FR" sz="1800" dirty="0" smtClean="0">
                <a:solidFill>
                  <a:schemeClr val="tx2"/>
                </a:solidFill>
              </a:rPr>
              <a:t>-publications scientifiques</a:t>
            </a:r>
          </a:p>
          <a:p>
            <a:pPr marL="0" indent="0" algn="r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Comité mixte pour la sc. et la technologie</a:t>
            </a:r>
          </a:p>
          <a:p>
            <a:pPr marL="0" indent="0" algn="r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Reconnaissance mutuelle des </a:t>
            </a:r>
            <a:r>
              <a:rPr lang="fr-FR" sz="1800" dirty="0" smtClean="0">
                <a:solidFill>
                  <a:schemeClr val="tx2"/>
                </a:solidFill>
              </a:rPr>
              <a:t>diplômes</a:t>
            </a:r>
          </a:p>
          <a:p>
            <a:pPr marL="0" indent="0" algn="r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Aucun refus de visa long séjour pour les scientifiques russes</a:t>
            </a:r>
            <a:endParaRPr lang="fr-FR" sz="1800" dirty="0" smtClean="0">
              <a:solidFill>
                <a:schemeClr val="tx2"/>
              </a:solidFill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737828" y="3284984"/>
            <a:ext cx="7668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72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174</Words>
  <Application>Microsoft Office PowerPoint</Application>
  <PresentationFormat>Affichage à l'écran (4:3)</PresentationFormat>
  <Paragraphs>62</Paragraphs>
  <Slides>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Clarté</vt:lpstr>
      <vt:lpstr>La coopération franco-russe en science et innovation</vt:lpstr>
      <vt:lpstr>Présentation PowerPoint</vt:lpstr>
      <vt:lpstr>Présentation PowerPoint</vt:lpstr>
    </vt:vector>
  </TitlesOfParts>
  <Company>M.A.E.E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LEYNET Aurélien</dc:creator>
  <cp:lastModifiedBy>LEYNET Aurélien</cp:lastModifiedBy>
  <cp:revision>35</cp:revision>
  <dcterms:created xsi:type="dcterms:W3CDTF">2016-04-13T16:07:32Z</dcterms:created>
  <dcterms:modified xsi:type="dcterms:W3CDTF">2016-05-27T15:52:52Z</dcterms:modified>
</cp:coreProperties>
</file>